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78" r:id="rId1"/>
  </p:sldMasterIdLst>
  <p:notesMasterIdLst>
    <p:notesMasterId r:id="rId21"/>
  </p:notesMasterIdLst>
  <p:sldIdLst>
    <p:sldId id="256" r:id="rId2"/>
    <p:sldId id="272" r:id="rId3"/>
    <p:sldId id="286" r:id="rId4"/>
    <p:sldId id="269" r:id="rId5"/>
    <p:sldId id="266" r:id="rId6"/>
    <p:sldId id="290" r:id="rId7"/>
    <p:sldId id="275" r:id="rId8"/>
    <p:sldId id="270" r:id="rId9"/>
    <p:sldId id="273" r:id="rId10"/>
    <p:sldId id="276" r:id="rId11"/>
    <p:sldId id="277" r:id="rId12"/>
    <p:sldId id="278" r:id="rId13"/>
    <p:sldId id="279" r:id="rId14"/>
    <p:sldId id="280" r:id="rId15"/>
    <p:sldId id="274" r:id="rId16"/>
    <p:sldId id="281" r:id="rId17"/>
    <p:sldId id="283" r:id="rId18"/>
    <p:sldId id="284" r:id="rId19"/>
    <p:sldId id="28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57" autoAdjust="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outlineViewPr>
    <p:cViewPr>
      <p:scale>
        <a:sx n="33" d="100"/>
        <a:sy n="33" d="100"/>
      </p:scale>
      <p:origin x="0" y="-47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07771-3FAA-4D43-A059-9A7D838C2880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68C18-1BF1-F447-95ED-60EAAE354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59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-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47656" y="1264197"/>
            <a:ext cx="5670487" cy="4268965"/>
          </a:xfrm>
        </p:spPr>
        <p:txBody>
          <a:bodyPr anchor="ctr">
            <a:normAutofit/>
          </a:bodyPr>
          <a:lstStyle>
            <a:lvl1pPr algn="l">
              <a:lnSpc>
                <a:spcPct val="85000"/>
              </a:lnSpc>
              <a:defRPr sz="6000" cap="none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666" y="4151085"/>
            <a:ext cx="4633806" cy="1591181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3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 title="Verticle Rule Line"/>
          <p:cNvCxnSpPr>
            <a:cxnSpLocks/>
          </p:cNvCxnSpPr>
          <p:nvPr/>
        </p:nvCxnSpPr>
        <p:spPr>
          <a:xfrm>
            <a:off x="5524563" y="1115733"/>
            <a:ext cx="0" cy="4626534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37A75DA-C6FF-4420-94B9-E3338D1F9A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43615" y="1367500"/>
            <a:ext cx="2397795" cy="2397795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en-US" noProof="0"/>
              <a:t>Insert Portrait Photo</a:t>
            </a:r>
          </a:p>
        </p:txBody>
      </p:sp>
    </p:spTree>
    <p:extLst>
      <p:ext uri="{BB962C8B-B14F-4D97-AF65-F5344CB8AC3E}">
        <p14:creationId xmlns:p14="http://schemas.microsoft.com/office/powerpoint/2010/main" val="182742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7/22/2023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BC751F3-ABD6-4995-8494-4932D12ACE1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326063" y="559678"/>
            <a:ext cx="6103937" cy="519183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5451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7/22/2023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466EC8C-C8BE-4149-A684-18CFF4574C1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97488" y="559678"/>
            <a:ext cx="6132512" cy="519183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87491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7"/>
            <a:ext cx="3833906" cy="527492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7/22/2023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889D34E-DF9E-41B7-A5EC-B9D63999B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559678"/>
            <a:ext cx="6172200" cy="561728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2617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E73E-FB98-2A42-974A-9CD83D46C100}" type="datetime1">
              <a:rPr lang="en-US" noProof="0" smtClean="0"/>
              <a:t>7/22/2023</a:t>
            </a:fld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54302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115EF-7A83-9842-815E-554E5DEB63CD}" type="datetime1">
              <a:rPr lang="en-US" noProof="0" smtClean="0"/>
              <a:t>7/22/2023</a:t>
            </a:fld>
            <a:endParaRPr lang="en-US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770199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097A0-4000-B744-87D8-18F42A934248}" type="datetime1">
              <a:rPr lang="en-US" noProof="0" smtClean="0"/>
              <a:t>7/22/2023</a:t>
            </a:fld>
            <a:endParaRPr lang="en-U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43447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4EA9-4639-9B48-9E98-70455404EF00}" type="datetime1">
              <a:rPr lang="en-US" noProof="0" smtClean="0"/>
              <a:t>7/22/2023</a:t>
            </a:fld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239023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299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E2565D1-06D8-4141-9B5F-95C29313C16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04FBD4F5-432F-4C2D-A734-6CC48615FF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DDDD7-72ED-FC4E-8075-0107060235C5}" type="datetime1">
              <a:rPr lang="en-US" noProof="0" smtClean="0"/>
              <a:t>7/22/2023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837580B-9009-4524-B820-7ACB27BCB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cxnSp>
        <p:nvCxnSpPr>
          <p:cNvPr id="12" name="Straight Connector 11" title="Horizontal Rule Line">
            <a:extLst>
              <a:ext uri="{FF2B5EF4-FFF2-40B4-BE49-F238E27FC236}">
                <a16:creationId xmlns:a16="http://schemas.microsoft.com/office/drawing/2014/main" id="{54F1A406-73A8-450C-B21C-AA9616F476C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954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 / Icon Bullet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3D9D9-8B30-6A45-929D-0A0366E2E953}" type="datetime1">
              <a:rPr lang="en-US" noProof="0" smtClean="0"/>
              <a:t>7/22/2023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CF91DE7-F23F-444D-B56E-B059EC98D9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D8B7AFB-040F-4222-BF21-649EEB9B76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36C44B50-DCD8-4661-AE20-1744F5052F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C0107EA4-5D36-4C90-97D0-F9F14116BDE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332000" rIns="0" bIns="0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CB22D40E-097C-4007-9190-A374980653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D385A57E-D5E6-4E0A-BE4C-C1B40196AB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3D1BBD84-BA1A-4F7F-BD78-6D42162E33D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48550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75DDD589-ADD5-491E-B180-F1FCDF9ED6A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781581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8" name="Picture Placeholder 26">
            <a:extLst>
              <a:ext uri="{FF2B5EF4-FFF2-40B4-BE49-F238E27FC236}">
                <a16:creationId xmlns:a16="http://schemas.microsoft.com/office/drawing/2014/main" id="{BFFFDD99-5C1A-4C7C-8FA2-BEA3DB4BA88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914613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9" name="Picture Placeholder 30">
            <a:extLst>
              <a:ext uri="{FF2B5EF4-FFF2-40B4-BE49-F238E27FC236}">
                <a16:creationId xmlns:a16="http://schemas.microsoft.com/office/drawing/2014/main" id="{23C5456C-A352-4CF6-8671-B2572BAD518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48550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0" name="Picture Placeholder 32">
            <a:extLst>
              <a:ext uri="{FF2B5EF4-FFF2-40B4-BE49-F238E27FC236}">
                <a16:creationId xmlns:a16="http://schemas.microsoft.com/office/drawing/2014/main" id="{C7C33AAD-B12F-4AA1-80BD-D7D3D1304B9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81581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1" name="Picture Placeholder 34">
            <a:extLst>
              <a:ext uri="{FF2B5EF4-FFF2-40B4-BE49-F238E27FC236}">
                <a16:creationId xmlns:a16="http://schemas.microsoft.com/office/drawing/2014/main" id="{E2951AF1-2CE3-48B5-9CF3-7488DCDF329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14613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4187982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Bullets in a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62550" y="2019300"/>
            <a:ext cx="1944000" cy="2700000"/>
          </a:xfr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9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9B67-2563-3544-8019-B2D766585AE6}" type="datetime1">
              <a:rPr lang="en-US" noProof="0" smtClean="0"/>
              <a:t>7/22/2023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7748B7-E5B4-4481-8BBD-FA336F544D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806" y="2019300"/>
            <a:ext cx="1943100" cy="2700000"/>
          </a:xfr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99000">
                <a:schemeClr val="accent3">
                  <a:lumMod val="20000"/>
                  <a:lumOff val="80000"/>
                </a:schemeClr>
              </a:gs>
              <a:gs pos="100000">
                <a:schemeClr val="accent3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DBBB1B-8761-455D-AD09-0A48C1ED27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163" y="2019300"/>
            <a:ext cx="1943100" cy="2700000"/>
          </a:xfr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99000">
                <a:schemeClr val="accent5">
                  <a:lumMod val="20000"/>
                  <a:lumOff val="80000"/>
                </a:schemeClr>
              </a:gs>
              <a:gs pos="100000">
                <a:schemeClr val="accent5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01A7388-8628-470F-82E9-729C86AAFD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20550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E5D4FA-2556-4640-8793-063247AA27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53356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/>
          <a:lstStyle>
            <a:lvl1pPr marL="0" indent="0" algn="ctr">
              <a:buNone/>
              <a:defRPr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379251E-EDF2-4AC5-AB5B-C1FD66A9D6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85713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/>
          <a:lstStyle>
            <a:lvl1pPr marL="0" indent="0" algn="ctr">
              <a:buNone/>
              <a:defRPr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316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7/22/2023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914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 / Icon Bulle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 title="Page Number Shape">
            <a:extLst>
              <a:ext uri="{FF2B5EF4-FFF2-40B4-BE49-F238E27FC236}">
                <a16:creationId xmlns:a16="http://schemas.microsoft.com/office/drawing/2014/main" id="{4C028BF1-8F7F-4E8E-9D47-05D46323E336}"/>
              </a:ext>
            </a:extLst>
          </p:cNvPr>
          <p:cNvSpPr/>
          <p:nvPr userDrawn="1"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8F1C92E-34EF-7443-98EE-55EB64C2F5FD}" type="datetime1">
              <a:rPr lang="en-US" noProof="0" smtClean="0"/>
              <a:t>7/22/2023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D7203A2-76F7-4D98-BFEB-C48DDC3E5C6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333FF03C-99D8-472E-A74F-87D3B5A569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82C482D-2EED-4942-A5D4-D8A794C2486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D4C5CB-E26D-42D3-B242-792D37C507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332000" rIns="0" bIns="0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1F9D8C-5E2A-414E-9E1D-AB7DF4824DB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71AC612-4E8C-42E2-88EB-DB98E2791D0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AA95DF8-549D-4CA3-8E1A-D2DEB8CF460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48550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A78BAAC-8764-4AFE-9AC1-DF47930B46E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781581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88491EA9-E431-4D48-BD30-3BA8FACC97F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914613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30F713C-752D-4C1A-89AB-638A7DAF60A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48550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DF00299-5001-4927-B344-D4AE0D5F039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81581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4CBE51A8-3BCA-490E-93CB-B70BBCCD967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14613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1232522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Medium Photos with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831932"/>
            <a:ext cx="3833906" cy="1562638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noProof="0"/>
              <a:t>Click to edit your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DA4A-63D4-BC43-9B38-53D06F7CC9C4}" type="datetime1">
              <a:rPr lang="en-US" noProof="0" smtClean="0"/>
              <a:t>7/22/2023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4573117"/>
            <a:ext cx="3842550" cy="1178396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4EDDE9BC-8D20-403B-A5FE-C277A3515DE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424736" y="482857"/>
            <a:ext cx="2179814" cy="217981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en-US" noProof="0"/>
              <a:t>Insert Portrait Photo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BF5E186-AFA1-42AA-AE51-CF3AC059F0F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C860CCD0-F268-4994-9434-F0E0132A4E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28D5E220-4F6C-4A47-9F47-4CA88EA230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1DFEF73A-C0FC-4A4C-8342-991CEFF532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E60572FB-0574-4BE3-9637-7CA7B5ACA8D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155E2FBC-2458-49C4-B75C-CAEAC6D9F1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7" name="Picture Placeholder 22">
            <a:extLst>
              <a:ext uri="{FF2B5EF4-FFF2-40B4-BE49-F238E27FC236}">
                <a16:creationId xmlns:a16="http://schemas.microsoft.com/office/drawing/2014/main" id="{844B1DAB-161E-44A0-9E15-DA816B46A48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234550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8" name="Picture Placeholder 24">
            <a:extLst>
              <a:ext uri="{FF2B5EF4-FFF2-40B4-BE49-F238E27FC236}">
                <a16:creationId xmlns:a16="http://schemas.microsoft.com/office/drawing/2014/main" id="{8811849A-335B-47C0-980E-357EE8C4BCC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367581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9" name="Picture Placeholder 26">
            <a:extLst>
              <a:ext uri="{FF2B5EF4-FFF2-40B4-BE49-F238E27FC236}">
                <a16:creationId xmlns:a16="http://schemas.microsoft.com/office/drawing/2014/main" id="{E1254A81-6A51-429E-91AC-6B4CADA71DC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500613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0" name="Picture Placeholder 30">
            <a:extLst>
              <a:ext uri="{FF2B5EF4-FFF2-40B4-BE49-F238E27FC236}">
                <a16:creationId xmlns:a16="http://schemas.microsoft.com/office/drawing/2014/main" id="{64053090-461C-448F-9705-7FEE78A4133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234550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1" name="Picture Placeholder 32">
            <a:extLst>
              <a:ext uri="{FF2B5EF4-FFF2-40B4-BE49-F238E27FC236}">
                <a16:creationId xmlns:a16="http://schemas.microsoft.com/office/drawing/2014/main" id="{7AD2F7CB-CFE4-4C72-864A-D00C1CEAA2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367581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2" name="Picture Placeholder 34">
            <a:extLst>
              <a:ext uri="{FF2B5EF4-FFF2-40B4-BE49-F238E27FC236}">
                <a16:creationId xmlns:a16="http://schemas.microsoft.com/office/drawing/2014/main" id="{CCA07CA3-C8D4-41EA-A0FB-74E1A477039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500163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1108071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-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47656" y="1264197"/>
            <a:ext cx="5670487" cy="4268965"/>
          </a:xfrm>
        </p:spPr>
        <p:txBody>
          <a:bodyPr anchor="ctr">
            <a:normAutofit/>
          </a:bodyPr>
          <a:lstStyle>
            <a:lvl1pPr algn="l">
              <a:lnSpc>
                <a:spcPct val="85000"/>
              </a:lnSpc>
              <a:defRPr sz="6000" cap="none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666" y="4151085"/>
            <a:ext cx="4633806" cy="1591181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3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 title="Verticle Rule Line"/>
          <p:cNvCxnSpPr>
            <a:cxnSpLocks/>
          </p:cNvCxnSpPr>
          <p:nvPr/>
        </p:nvCxnSpPr>
        <p:spPr>
          <a:xfrm>
            <a:off x="5524563" y="1115733"/>
            <a:ext cx="0" cy="4626534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05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529964A5-3468-3F49-AD7A-0CF5EB762F89}" type="datetime1">
              <a:rPr lang="en-US" noProof="0" smtClean="0"/>
              <a:t>7/22/2023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453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A90851AE-F437-A04B-ADE2-D5E346F2089C}" type="datetime1">
              <a:rPr lang="en-US" noProof="0" smtClean="0"/>
              <a:t>7/22/2023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093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9" r:id="rId1"/>
    <p:sldLayoutId id="2147484480" r:id="rId2"/>
    <p:sldLayoutId id="2147484495" r:id="rId3"/>
    <p:sldLayoutId id="2147484490" r:id="rId4"/>
    <p:sldLayoutId id="2147484491" r:id="rId5"/>
    <p:sldLayoutId id="2147484492" r:id="rId6"/>
    <p:sldLayoutId id="2147484493" r:id="rId7"/>
    <p:sldLayoutId id="2147484496" r:id="rId8"/>
    <p:sldLayoutId id="2147484481" r:id="rId9"/>
    <p:sldLayoutId id="2147484498" r:id="rId10"/>
    <p:sldLayoutId id="2147484499" r:id="rId11"/>
    <p:sldLayoutId id="2147484500" r:id="rId12"/>
    <p:sldLayoutId id="2147484482" r:id="rId13"/>
    <p:sldLayoutId id="2147484483" r:id="rId14"/>
    <p:sldLayoutId id="2147484484" r:id="rId15"/>
    <p:sldLayoutId id="2147484485" r:id="rId16"/>
    <p:sldLayoutId id="2147484501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84.jpg"/><Relationship Id="rId4" Type="http://schemas.openxmlformats.org/officeDocument/2006/relationships/image" Target="../media/image8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79374-8EAE-4873-9BB6-F6C630302D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47656" y="1264197"/>
            <a:ext cx="6112650" cy="4268965"/>
          </a:xfrm>
          <a:noFill/>
        </p:spPr>
        <p:txBody>
          <a:bodyPr/>
          <a:lstStyle/>
          <a:p>
            <a:pPr algn="ctr"/>
            <a:r>
              <a:rPr lang="en-US" sz="4000" dirty="0"/>
              <a:t>Data Analysis </a:t>
            </a:r>
            <a:br>
              <a:rPr lang="en-US" sz="4000" dirty="0"/>
            </a:br>
            <a:r>
              <a:rPr lang="en-US" sz="4000" dirty="0"/>
              <a:t>on </a:t>
            </a:r>
            <a:br>
              <a:rPr lang="en-US" dirty="0"/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Bank Customers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42C4E3-AFAF-4630-AF6D-21FB3C29CF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64071" y="4644912"/>
            <a:ext cx="2791354" cy="444125"/>
          </a:xfrm>
        </p:spPr>
        <p:txBody>
          <a:bodyPr/>
          <a:lstStyle/>
          <a:p>
            <a:r>
              <a:rPr lang="en-US" sz="1600" dirty="0"/>
              <a:t>By</a:t>
            </a:r>
            <a:r>
              <a:rPr lang="en-US" dirty="0"/>
              <a:t>  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Subhadwip Manna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C276D34-A001-4FCF-CAD8-49D05B40BED5}"/>
              </a:ext>
            </a:extLst>
          </p:cNvPr>
          <p:cNvSpPr txBox="1">
            <a:spLocks/>
          </p:cNvSpPr>
          <p:nvPr/>
        </p:nvSpPr>
        <p:spPr>
          <a:xfrm>
            <a:off x="8077200" y="5468470"/>
            <a:ext cx="4114800" cy="444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300" b="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None/>
              <a:defRPr sz="16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Under guidance  of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Dr. Aakansha Gupta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1D7EC4B3-1B66-0568-D787-525BB13A8DC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8018" r="18018"/>
          <a:stretch>
            <a:fillRect/>
          </a:stretch>
        </p:blipFill>
        <p:spPr>
          <a:xfrm>
            <a:off x="1301003" y="1378195"/>
            <a:ext cx="3893051" cy="3893051"/>
          </a:xfrm>
        </p:spPr>
      </p:pic>
    </p:spTree>
    <p:extLst>
      <p:ext uri="{BB962C8B-B14F-4D97-AF65-F5344CB8AC3E}">
        <p14:creationId xmlns:p14="http://schemas.microsoft.com/office/powerpoint/2010/main" val="1193886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B7F472-303F-602C-0008-64C2CCF6F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70" y="235085"/>
            <a:ext cx="7000115" cy="3924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849CBC-C953-9F8D-C5D1-ED33225B8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99" y="1046762"/>
            <a:ext cx="7395882" cy="21154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D3D6B2-E5B9-2F3F-6EB4-96DB662E3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92" y="3429000"/>
            <a:ext cx="6881456" cy="3962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60E12F-4898-FFD2-CFC9-DD235CEC76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5268" y="741936"/>
            <a:ext cx="7056732" cy="3048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18015C-7286-A762-FEEE-FAC0C01379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1319" y="1333499"/>
            <a:ext cx="3004495" cy="49049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A25E22-ABF0-97EF-A484-D6BEE7EDFD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9448" y="6401740"/>
            <a:ext cx="4795074" cy="4423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88A5BBD-7ACD-2627-A53E-C09A7606B9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1608" y="2522335"/>
            <a:ext cx="1232914" cy="13626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D689A91-82E6-F662-DA76-67689C5768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7671" y="811484"/>
            <a:ext cx="1272650" cy="10440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5BDFEEC-8090-CCB4-5DE7-4CBD22BB0F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1603" y="3930459"/>
            <a:ext cx="3527117" cy="26924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E621B5-3608-35E0-EE78-02796457E3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54944" y="4644587"/>
            <a:ext cx="2413473" cy="159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07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218E73-1A2C-6E4B-FCF8-A39291863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97" y="194070"/>
            <a:ext cx="8340856" cy="3707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E83D25-A60E-E220-9748-9FB132366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03" y="791287"/>
            <a:ext cx="10595090" cy="24837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5B70BE-FCD7-966C-2BAD-CE934D969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4965" y="379422"/>
            <a:ext cx="1546005" cy="17875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A314E2-9321-BCA2-4382-41F053E8A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5458" y="3570209"/>
            <a:ext cx="3639671" cy="30937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154FF5-A8B2-C26D-3B7E-42698CC549C4}"/>
              </a:ext>
            </a:extLst>
          </p:cNvPr>
          <p:cNvSpPr txBox="1"/>
          <p:nvPr/>
        </p:nvSpPr>
        <p:spPr>
          <a:xfrm>
            <a:off x="699249" y="3984811"/>
            <a:ext cx="6454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Customers who earns less than $ 40 K have higher attrition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 earns $ 60 K to $ 80 K have less chances of attrition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Attrition is high for lower income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0601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E2C3B5-3F86-7663-27F3-6472D3F00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78" y="250991"/>
            <a:ext cx="7897476" cy="4930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A7D6F9-08FD-52FB-8656-74786C85D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790" y="5616341"/>
            <a:ext cx="5458467" cy="4930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9BA31C-B151-F3B6-40C2-1A5C00776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680" y="811333"/>
            <a:ext cx="6119390" cy="4549534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F01C47-8E9D-1E20-681E-1BED6AD47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3771" y="3709111"/>
            <a:ext cx="4761687" cy="30659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76548F7-AEC3-7505-4427-78578E9561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4376" y="811333"/>
            <a:ext cx="3281082" cy="193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44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2AB849-ECD6-BE7C-CD0C-716E274E0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117328"/>
            <a:ext cx="11953463" cy="660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68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8A4A9A3B-1576-FF99-E54A-E3E3E5BE3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606" y="358207"/>
            <a:ext cx="4122136" cy="21973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568CB9-F822-8681-971D-BE200D6EF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08" y="103662"/>
            <a:ext cx="5464013" cy="49686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617483-72F8-5B88-6AA3-8E51E8203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959" y="5758659"/>
            <a:ext cx="5858041" cy="4146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8A9201-9E45-BBEE-EDC2-A2D577CFC9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6989" y="2555536"/>
            <a:ext cx="3288491" cy="38194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AB1BFF-93D7-58D4-CDBC-12E07DBB40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9862" y="6393140"/>
            <a:ext cx="3962743" cy="46486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061B3D3-6FB9-FF7A-4B2D-D01CB3A08DD9}"/>
              </a:ext>
            </a:extLst>
          </p:cNvPr>
          <p:cNvSpPr txBox="1"/>
          <p:nvPr/>
        </p:nvSpPr>
        <p:spPr>
          <a:xfrm>
            <a:off x="8646472" y="-29236"/>
            <a:ext cx="888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Single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64B0B0-B34F-61F3-4B77-981E39BD0B98}"/>
              </a:ext>
            </a:extLst>
          </p:cNvPr>
          <p:cNvSpPr txBox="1"/>
          <p:nvPr/>
        </p:nvSpPr>
        <p:spPr>
          <a:xfrm>
            <a:off x="10807426" y="-47347"/>
            <a:ext cx="965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Married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FB39B8-9463-7AE3-78FD-97929392A3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1488" y="2385973"/>
            <a:ext cx="1234547" cy="49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22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FB35ACF-CAFB-D166-BCAE-A2A077A6C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381" y="280611"/>
            <a:ext cx="4078938" cy="50466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173443-C7BA-45D0-92E0-77D5E2C00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509" y="5469064"/>
            <a:ext cx="5053841" cy="4507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271629-20D1-83BD-193B-39360800A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745" y="280611"/>
            <a:ext cx="4699854" cy="43571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94D190E-C4EA-0288-5B34-D9CA93178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745" y="5092411"/>
            <a:ext cx="4433469" cy="4697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409BBE-5677-B912-8E39-ABB3E559AA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9196" y="1240194"/>
            <a:ext cx="1234547" cy="49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629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701988-AAB2-3202-38DA-094AE2438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12" y="259994"/>
            <a:ext cx="5235388" cy="54078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E03D11-7F91-FF99-49EA-C9FB2BB19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012" y="5869379"/>
            <a:ext cx="9565341" cy="5493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3A3849-14D1-8A91-A6A2-1A5368187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4396" y="136169"/>
            <a:ext cx="3701609" cy="35991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6BD39B-529C-A8A1-7C4B-F20B91A08D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1721" y="4122937"/>
            <a:ext cx="5650279" cy="549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B55477-40ED-30A9-F9BF-F7F3BF1C91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7429" y="3001288"/>
            <a:ext cx="2026967" cy="81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811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751A48-5C08-08BF-F86B-DA1BC699C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5" y="110212"/>
            <a:ext cx="12002513" cy="667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85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84D7879C-CFE6-81CB-23D7-05AFE5D504E1}"/>
              </a:ext>
            </a:extLst>
          </p:cNvPr>
          <p:cNvSpPr txBox="1">
            <a:spLocks/>
          </p:cNvSpPr>
          <p:nvPr/>
        </p:nvSpPr>
        <p:spPr>
          <a:xfrm>
            <a:off x="466930" y="1354510"/>
            <a:ext cx="8847628" cy="47683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002060"/>
                </a:solidFill>
              </a:rPr>
              <a:t> Only </a:t>
            </a:r>
            <a:r>
              <a:rPr lang="en-US" sz="1800" b="1" dirty="0">
                <a:solidFill>
                  <a:srgbClr val="002060"/>
                </a:solidFill>
              </a:rPr>
              <a:t>16% customers are </a:t>
            </a:r>
            <a:r>
              <a:rPr lang="en-US" sz="1800" dirty="0">
                <a:solidFill>
                  <a:srgbClr val="002060"/>
                </a:solidFill>
              </a:rPr>
              <a:t>attrited from the bank as per the dataset.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002060"/>
                </a:solidFill>
              </a:rPr>
              <a:t>Chances of </a:t>
            </a:r>
            <a:r>
              <a:rPr lang="en-US" sz="1800" b="1" dirty="0">
                <a:solidFill>
                  <a:srgbClr val="002060"/>
                </a:solidFill>
              </a:rPr>
              <a:t>females</a:t>
            </a:r>
            <a:r>
              <a:rPr lang="en-US" sz="1800" dirty="0">
                <a:solidFill>
                  <a:srgbClr val="002060"/>
                </a:solidFill>
              </a:rPr>
              <a:t> for attrition is higher than males.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002060"/>
                </a:solidFill>
              </a:rPr>
              <a:t>Attrition is</a:t>
            </a:r>
            <a:r>
              <a:rPr lang="en-US" sz="1800" b="1" dirty="0">
                <a:solidFill>
                  <a:srgbClr val="002060"/>
                </a:solidFill>
              </a:rPr>
              <a:t> high </a:t>
            </a:r>
            <a:r>
              <a:rPr lang="en-US" sz="1800" dirty="0">
                <a:solidFill>
                  <a:srgbClr val="002060"/>
                </a:solidFill>
              </a:rPr>
              <a:t>for</a:t>
            </a:r>
            <a:r>
              <a:rPr lang="en-US" sz="1800" b="1" dirty="0">
                <a:solidFill>
                  <a:srgbClr val="002060"/>
                </a:solidFill>
              </a:rPr>
              <a:t> lower income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002060"/>
                </a:solidFill>
              </a:rPr>
              <a:t>Customers form </a:t>
            </a:r>
            <a:r>
              <a:rPr lang="en-US" sz="1800" b="1" dirty="0">
                <a:solidFill>
                  <a:srgbClr val="002060"/>
                </a:solidFill>
              </a:rPr>
              <a:t>England</a:t>
            </a:r>
            <a:r>
              <a:rPr lang="en-US" sz="1800" dirty="0">
                <a:solidFill>
                  <a:srgbClr val="002060"/>
                </a:solidFill>
              </a:rPr>
              <a:t> uses the credit card more than other  region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b="1" dirty="0">
                <a:solidFill>
                  <a:srgbClr val="002060"/>
                </a:solidFill>
              </a:rPr>
              <a:t>90% </a:t>
            </a:r>
            <a:r>
              <a:rPr lang="en-US" sz="1800" dirty="0">
                <a:solidFill>
                  <a:srgbClr val="002060"/>
                </a:solidFill>
              </a:rPr>
              <a:t>of customers preferred </a:t>
            </a:r>
            <a:r>
              <a:rPr lang="en-US" sz="1800" b="1" dirty="0">
                <a:solidFill>
                  <a:srgbClr val="002060"/>
                </a:solidFill>
              </a:rPr>
              <a:t>blue credit cards</a:t>
            </a:r>
            <a:r>
              <a:rPr lang="en-US" sz="1800" dirty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002060"/>
                </a:solidFill>
              </a:rPr>
              <a:t>Customers with </a:t>
            </a:r>
            <a:r>
              <a:rPr lang="en-US" sz="1800" b="1" dirty="0">
                <a:solidFill>
                  <a:srgbClr val="002060"/>
                </a:solidFill>
              </a:rPr>
              <a:t>less dependencies </a:t>
            </a:r>
            <a:r>
              <a:rPr lang="en-US" sz="1800" dirty="0">
                <a:solidFill>
                  <a:srgbClr val="002060"/>
                </a:solidFill>
              </a:rPr>
              <a:t>have </a:t>
            </a:r>
            <a:r>
              <a:rPr lang="en-US" sz="1800" b="1" dirty="0">
                <a:solidFill>
                  <a:srgbClr val="002060"/>
                </a:solidFill>
              </a:rPr>
              <a:t>less</a:t>
            </a:r>
            <a:r>
              <a:rPr lang="en-US" sz="1800" dirty="0">
                <a:solidFill>
                  <a:srgbClr val="002060"/>
                </a:solidFill>
              </a:rPr>
              <a:t> chances of attrition.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002060"/>
                </a:solidFill>
              </a:rPr>
              <a:t>Customers who are already </a:t>
            </a:r>
            <a:r>
              <a:rPr lang="en-US" sz="1800" b="1" dirty="0">
                <a:solidFill>
                  <a:srgbClr val="002060"/>
                </a:solidFill>
              </a:rPr>
              <a:t>inactive for 3 months </a:t>
            </a:r>
            <a:r>
              <a:rPr lang="en-US" sz="1800" dirty="0">
                <a:solidFill>
                  <a:srgbClr val="002060"/>
                </a:solidFill>
              </a:rPr>
              <a:t>have high chances of </a:t>
            </a:r>
            <a:r>
              <a:rPr lang="en-US" sz="1800" b="1" dirty="0">
                <a:solidFill>
                  <a:srgbClr val="002060"/>
                </a:solidFill>
              </a:rPr>
              <a:t>attrition</a:t>
            </a:r>
            <a:r>
              <a:rPr lang="en-US" sz="1800" dirty="0">
                <a:solidFill>
                  <a:srgbClr val="002060"/>
                </a:solidFill>
              </a:rPr>
              <a:t> whether if the person is </a:t>
            </a:r>
            <a:r>
              <a:rPr lang="en-US" sz="1800" b="1" dirty="0">
                <a:solidFill>
                  <a:srgbClr val="002060"/>
                </a:solidFill>
              </a:rPr>
              <a:t>inactive for 1 month </a:t>
            </a:r>
            <a:r>
              <a:rPr lang="en-US" sz="1800" dirty="0">
                <a:solidFill>
                  <a:srgbClr val="002060"/>
                </a:solidFill>
              </a:rPr>
              <a:t>then no need to worry because there is </a:t>
            </a:r>
            <a:r>
              <a:rPr lang="en-US" sz="1800" b="1" dirty="0">
                <a:solidFill>
                  <a:srgbClr val="002060"/>
                </a:solidFill>
              </a:rPr>
              <a:t>less chances </a:t>
            </a:r>
            <a:r>
              <a:rPr lang="en-US" sz="1800" dirty="0">
                <a:solidFill>
                  <a:srgbClr val="002060"/>
                </a:solidFill>
              </a:rPr>
              <a:t>of attrition..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1800" dirty="0">
              <a:solidFill>
                <a:srgbClr val="00206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1800" dirty="0">
              <a:solidFill>
                <a:srgbClr val="002060"/>
              </a:solidFill>
            </a:endParaRPr>
          </a:p>
        </p:txBody>
      </p:sp>
      <p:sp>
        <p:nvSpPr>
          <p:cNvPr id="3" name="Title 23">
            <a:extLst>
              <a:ext uri="{FF2B5EF4-FFF2-40B4-BE49-F238E27FC236}">
                <a16:creationId xmlns:a16="http://schemas.microsoft.com/office/drawing/2014/main" id="{CE72ED04-E809-77F7-1AB0-688C9AA19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8612" y="349866"/>
            <a:ext cx="2535892" cy="896227"/>
          </a:xfrm>
        </p:spPr>
        <p:txBody>
          <a:bodyPr>
            <a:normAutofit/>
          </a:bodyPr>
          <a:lstStyle/>
          <a:p>
            <a:r>
              <a:rPr lang="en-US" sz="3200" b="1" i="0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461835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6964" y="2115671"/>
            <a:ext cx="3451015" cy="1022411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Thank you</a:t>
            </a:r>
          </a:p>
        </p:txBody>
      </p:sp>
      <p:pic>
        <p:nvPicPr>
          <p:cNvPr id="14" name="图片占位符 13" descr="People working in office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图片占位符 15" descr="People in an office discussing work over a laptop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E23BE31-8AE3-8BDA-BEFC-55A1CEE46860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4"/>
          <a:srcRect l="9375" r="9375"/>
          <a:stretch>
            <a:fillRect/>
          </a:stretch>
        </p:blipFill>
        <p:spPr>
          <a:xfrm>
            <a:off x="3967649" y="3146795"/>
            <a:ext cx="1465840" cy="1289394"/>
          </a:xfr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0E46503-2282-A9B8-B78E-7FDD17207355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5"/>
          <a:srcRect l="1932" r="19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C4ECA601-FC07-92B9-C9EA-9CAEF5CAA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33" y="1008290"/>
            <a:ext cx="3681394" cy="737925"/>
          </a:xfrm>
        </p:spPr>
        <p:txBody>
          <a:bodyPr>
            <a:normAutofit fontScale="90000"/>
          </a:bodyPr>
          <a:lstStyle/>
          <a:p>
            <a:r>
              <a:rPr lang="en-US" altLang="zh-CN" i="0" dirty="0"/>
              <a:t>Introduction</a:t>
            </a:r>
            <a:endParaRPr lang="en-US" i="0" dirty="0"/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F66FBD22-ED5D-3A43-3BDB-3F0C01F911C3}"/>
              </a:ext>
            </a:extLst>
          </p:cNvPr>
          <p:cNvSpPr txBox="1">
            <a:spLocks/>
          </p:cNvSpPr>
          <p:nvPr/>
        </p:nvSpPr>
        <p:spPr>
          <a:xfrm>
            <a:off x="484632" y="2181410"/>
            <a:ext cx="5260369" cy="1628589"/>
          </a:xfrm>
          <a:prstGeom prst="rect">
            <a:avLst/>
          </a:prstGeom>
        </p:spPr>
        <p:txBody>
          <a:bodyPr/>
          <a:lstStyle>
            <a:lvl1pPr marL="283464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Söhne"/>
              </a:rPr>
              <a:t>        The goal of this analysis is to explore a dataset containing information on bank customers and their payment behavior, and to use data visualization techniques in </a:t>
            </a:r>
            <a:r>
              <a:rPr lang="en-US" sz="1800" b="1" dirty="0">
                <a:solidFill>
                  <a:schemeClr val="accent2">
                    <a:lumMod val="50000"/>
                  </a:schemeClr>
                </a:solidFill>
                <a:latin typeface="Söhne"/>
              </a:rPr>
              <a:t>Tableau 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Söhne"/>
              </a:rPr>
              <a:t>to gain insights into the factors that contribute to </a:t>
            </a:r>
            <a:r>
              <a:rPr lang="en-US" sz="1800" b="1" dirty="0">
                <a:solidFill>
                  <a:schemeClr val="accent2">
                    <a:lumMod val="50000"/>
                  </a:schemeClr>
                </a:solidFill>
                <a:latin typeface="Söhne"/>
              </a:rPr>
              <a:t>attrition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Söhne"/>
              </a:rPr>
              <a:t> from bank.</a:t>
            </a:r>
            <a:endParaRPr lang="en-US" sz="1800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US" sz="1800" dirty="0"/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1C3C56D9-DDA4-17A8-75EB-85EA3623E7FC}"/>
              </a:ext>
            </a:extLst>
          </p:cNvPr>
          <p:cNvSpPr txBox="1">
            <a:spLocks/>
          </p:cNvSpPr>
          <p:nvPr/>
        </p:nvSpPr>
        <p:spPr>
          <a:xfrm>
            <a:off x="446436" y="4267197"/>
            <a:ext cx="5136815" cy="12945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i="0" dirty="0">
                <a:solidFill>
                  <a:srgbClr val="002060"/>
                </a:solidFill>
                <a:effectLst/>
                <a:latin typeface="Söhne"/>
              </a:rPr>
              <a:t>        In this analysis , we will use </a:t>
            </a:r>
            <a:r>
              <a:rPr lang="en-US" sz="1800" b="1" i="0" dirty="0">
                <a:solidFill>
                  <a:srgbClr val="002060"/>
                </a:solidFill>
                <a:effectLst/>
                <a:latin typeface="Söhne"/>
              </a:rPr>
              <a:t>Python</a:t>
            </a:r>
            <a:r>
              <a:rPr lang="en-US" sz="1800" b="0" i="0" dirty="0">
                <a:solidFill>
                  <a:srgbClr val="002060"/>
                </a:solidFill>
                <a:effectLst/>
                <a:latin typeface="Söhne"/>
              </a:rPr>
              <a:t> libraries such as Pandas to explore the dataset, perform data cleaning and preprocessing, and create </a:t>
            </a:r>
            <a:r>
              <a:rPr lang="en-US" sz="1800" b="1" i="0" dirty="0">
                <a:solidFill>
                  <a:srgbClr val="002060"/>
                </a:solidFill>
                <a:effectLst/>
                <a:latin typeface="Söhne"/>
              </a:rPr>
              <a:t>visualizations</a:t>
            </a:r>
            <a:r>
              <a:rPr lang="en-US" sz="1800" b="0" i="0" dirty="0">
                <a:solidFill>
                  <a:srgbClr val="002060"/>
                </a:solidFill>
                <a:effectLst/>
                <a:latin typeface="Söhne"/>
              </a:rPr>
              <a:t> by using </a:t>
            </a:r>
            <a:r>
              <a:rPr lang="en-US" sz="1800" b="1" i="0" dirty="0">
                <a:solidFill>
                  <a:srgbClr val="002060"/>
                </a:solidFill>
                <a:effectLst/>
                <a:latin typeface="Söhne"/>
              </a:rPr>
              <a:t>tableau</a:t>
            </a:r>
            <a:r>
              <a:rPr lang="en-US" sz="1800" b="0" i="0" dirty="0">
                <a:solidFill>
                  <a:srgbClr val="002060"/>
                </a:solidFill>
                <a:effectLst/>
                <a:latin typeface="Söhne"/>
              </a:rPr>
              <a:t> to analyze the data.</a:t>
            </a:r>
            <a:endParaRPr lang="en-US" sz="1800" dirty="0">
              <a:solidFill>
                <a:srgbClr val="002060"/>
              </a:solidFill>
            </a:endParaRPr>
          </a:p>
        </p:txBody>
      </p:sp>
      <p:pic>
        <p:nvPicPr>
          <p:cNvPr id="5" name="Picture Placeholder 11" descr="People around a table on their laptops">
            <a:extLst>
              <a:ext uri="{FF2B5EF4-FFF2-40B4-BE49-F238E27FC236}">
                <a16:creationId xmlns:a16="http://schemas.microsoft.com/office/drawing/2014/main" id="{5F3CE389-EF41-6C48-24BB-A1FE214430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79147A-A71C-5F2F-5A1D-55A8BB8AE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33" y="5849710"/>
            <a:ext cx="2475945" cy="9453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102419-A0B7-887F-A119-7FBE2A057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6055" y="5561727"/>
            <a:ext cx="2050016" cy="123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58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BB6F3D1-E3E4-1EC8-E338-06074046B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6074806" cy="33483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37C475-D548-FAC0-7C57-4EC60D46B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153" y="1311338"/>
            <a:ext cx="9919754" cy="12185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D6C2E5-86AE-174F-AB79-334DBC593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682" y="412245"/>
            <a:ext cx="3863675" cy="548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D18257-1131-C658-05BF-E0C1561C2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2510" y="3429000"/>
            <a:ext cx="4260925" cy="211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54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094A125F-1ADE-FFC8-EBAE-B65A69426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33" y="1035411"/>
            <a:ext cx="5774579" cy="40881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3B4F129-96A0-5BF5-672C-97B06C310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20" y="211989"/>
            <a:ext cx="5296359" cy="6248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27F0ACA-F790-7EBF-8A48-9438BD43B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33" y="1554906"/>
            <a:ext cx="1280271" cy="50296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FC3649C-B903-4924-14F5-BB5F569526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420" y="2474260"/>
            <a:ext cx="3756358" cy="422231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DECD5D2-50F0-9CDC-F657-1C6026E903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8457" y="2418793"/>
            <a:ext cx="3046084" cy="422721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025D63D-A4CD-8D4E-B357-C757A1433C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3544" y="4010918"/>
            <a:ext cx="3513954" cy="260292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2E93000-52DE-BB10-D190-B08C7B1528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8812" y="113531"/>
            <a:ext cx="4215862" cy="379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474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47698184-6424-9CCC-B8FD-EC3DD2532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106" y="41219"/>
            <a:ext cx="4598894" cy="320712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5DC1F28-EDCD-D378-298B-7E803F79C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91" y="0"/>
            <a:ext cx="2996421" cy="81130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B8F4660-EEE4-5EE6-ECAA-93B8241B6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87" y="1030699"/>
            <a:ext cx="7221244" cy="50226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CB03C50-E4C4-42B0-CEF7-2A9AFBF1B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491" y="1644781"/>
            <a:ext cx="2776685" cy="400978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E049E29-1DB8-AEFA-1546-DD6DBC6418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0304" y="4105835"/>
            <a:ext cx="3881696" cy="253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18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E3969A15-14D1-E460-9A3D-A8DAE9844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31" y="340659"/>
            <a:ext cx="6000272" cy="227703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352C11A-80A1-C13B-39A2-F55130CBE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087" y="4149137"/>
            <a:ext cx="6555913" cy="2033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2CFB03-3B80-E134-A9DD-36FC8FF51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796" y="4351882"/>
            <a:ext cx="379075" cy="18491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BE6A9D-2410-E363-A433-8F4E059A8765}"/>
              </a:ext>
            </a:extLst>
          </p:cNvPr>
          <p:cNvSpPr txBox="1"/>
          <p:nvPr/>
        </p:nvSpPr>
        <p:spPr>
          <a:xfrm>
            <a:off x="6736379" y="212403"/>
            <a:ext cx="545562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50% of the customers age is in between 41 to 52.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Maximum dependent count is 143,which is not valid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As per data last person purchased loan more than 1 year ago.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BE1A24-34AC-396C-3181-C24277F9BEBB}"/>
              </a:ext>
            </a:extLst>
          </p:cNvPr>
          <p:cNvSpPr txBox="1"/>
          <p:nvPr/>
        </p:nvSpPr>
        <p:spPr>
          <a:xfrm>
            <a:off x="245932" y="4581128"/>
            <a:ext cx="557626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Credit limit, avg open to buy , total trans amt has high standard deviation so data of these features are widely distributed and high skewed.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 there maximum values are too high from 75% quantile ,</a:t>
            </a:r>
          </a:p>
          <a:p>
            <a:r>
              <a:rPr lang="en-IN" sz="1600" dirty="0"/>
              <a:t>       may be they have outliers, we need to check.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7031D7-66B7-501C-2CC6-D71C15732B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2047" y="1452282"/>
            <a:ext cx="4249272" cy="27002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561ECD-D716-3BD0-4244-7E87EBD9ED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684" y="2846940"/>
            <a:ext cx="3771678" cy="130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63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5F5290-5691-5D3B-BD0A-4767E8DCB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48" y="54669"/>
            <a:ext cx="3072127" cy="635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EA67F5-87D1-32D2-CBFA-801C4A350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50" y="690282"/>
            <a:ext cx="3364835" cy="29544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6A4340-BE51-61D5-578B-D44490BFC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704" y="814434"/>
            <a:ext cx="3361770" cy="28303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8D7040-20E3-16AE-F708-A737A6652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6704" y="3714316"/>
            <a:ext cx="3361770" cy="29452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29AFB0-E87E-F4BE-C4BA-A21D7F9BBE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615" y="3714316"/>
            <a:ext cx="3361770" cy="29380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7806EEB-A349-70EA-17AC-9F31C0A6DE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3617" y="151593"/>
            <a:ext cx="3978736" cy="375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24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7840C0-B9A4-18F0-838D-32AFE7406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33" y="617256"/>
            <a:ext cx="4807993" cy="33220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995C1F-4BEC-FE8A-5B7C-A64B57F79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16" y="78100"/>
            <a:ext cx="2567525" cy="549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3745CD-E603-B1FC-AC4E-1D3D92E3D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9725" y="957458"/>
            <a:ext cx="5172550" cy="29818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E7B728-DB93-E084-839A-D8F67A359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037" y="4082770"/>
            <a:ext cx="2326576" cy="4233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E4ABD6-4D8B-0BD4-955E-22AFC9CFB9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7727" y="3939334"/>
            <a:ext cx="4841432" cy="27701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0412E0-362B-4935-62EF-CA577EA9D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2197" y="1312585"/>
            <a:ext cx="4888815" cy="27701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83F7D3-DB45-FDD9-7B0F-3CF866AF7B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8186" y="5324427"/>
            <a:ext cx="3720755" cy="86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667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BD0F53-C4D6-ADC9-8842-1D928A8CF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95" y="280111"/>
            <a:ext cx="7684153" cy="419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D6C284-138C-56D8-DEEE-CEDE5FF95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31" y="699246"/>
            <a:ext cx="3453819" cy="3796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D51ACE-5638-E9C6-1551-FE93B0E0B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31" y="4720545"/>
            <a:ext cx="3520745" cy="5182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506D0B-7F0A-17A6-4B96-C5878C7C7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0700" y="947115"/>
            <a:ext cx="6312668" cy="3765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B3FE6D-7B3C-EE06-FEEA-C6AD87B7D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2635" y="1503177"/>
            <a:ext cx="3180790" cy="48273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063B07-B88D-4538-1A53-5F4BEDE946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2635" y="6300540"/>
            <a:ext cx="7033870" cy="4191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78D1533-3D8B-2D59-D136-00A0517F98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8627" y="3133215"/>
            <a:ext cx="3323373" cy="319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65099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45175639_win32_fixed.potx" id="{CF094E1D-DD3F-4B88-853B-B22D3B2DB0B1}" vid="{887934D9-778B-4E95-9B07-31F217C0A16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749</TotalTime>
  <Words>315</Words>
  <Application>Microsoft Office PowerPoint</Application>
  <PresentationFormat>Widescreen</PresentationFormat>
  <Paragraphs>27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Century Schoolbook</vt:lpstr>
      <vt:lpstr>Corbel</vt:lpstr>
      <vt:lpstr>Söhne</vt:lpstr>
      <vt:lpstr>Wingdings</vt:lpstr>
      <vt:lpstr>Headlines</vt:lpstr>
      <vt:lpstr>Data Analysis  on  Bank Customers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SUBHADWIP MANNA</dc:creator>
  <cp:lastModifiedBy>SUBHADWIP MANNA</cp:lastModifiedBy>
  <cp:revision>32</cp:revision>
  <dcterms:created xsi:type="dcterms:W3CDTF">2023-05-15T10:44:52Z</dcterms:created>
  <dcterms:modified xsi:type="dcterms:W3CDTF">2023-07-22T16:56:33Z</dcterms:modified>
</cp:coreProperties>
</file>